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51.1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5.1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5.4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  <inkml:trace contextRef="#ctx0" brushRef="#br0" timeOffset="1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5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6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6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24575,'-4'0'0</inkml:trace>
  <inkml:trace contextRef="#ctx0" brushRef="#br0" timeOffset="1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6.8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58.6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8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  <inkml:trace contextRef="#ctx0" brushRef="#br0" timeOffset="1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8.8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1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9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9.4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  <inkml:trace contextRef="#ctx0" brushRef="#br0" timeOffset="1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9.7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5:00.24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5:04.24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5:05.38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2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2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20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2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24575,'-4'0'0,"-7"0"0,0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2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53.2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7:54:04.7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FB70-A5C7-421F-B22A-2EA8A32AB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F210A-B791-42D6-838D-A0BD282E8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FD262-B3D4-4CA8-928A-1C3A518F6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D8DB-3C25-466C-9DCA-40C975FF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10E5-8015-4534-A65C-0BA30E97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74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C971-ACB1-43DC-B3FC-0749E9E3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7CF28-4488-4B2A-83DF-B6AA6824E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E9904-EC92-47BD-97D6-19F5578B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55CB-4EEA-49A6-ACC7-68AE02E6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0ECA-DCD6-46C0-877B-3EFF5AAD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57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091DC-6A24-402C-BFF1-6EC45C4AE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A47C3-DDD0-49F2-88E0-8A2F32029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6BAB-BE44-4329-82ED-0C6058E2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3D843-09E8-4D1B-8E83-02879B6F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FFDE-F551-49A4-B4FB-BEE1B66F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2F0D-439A-456F-843F-591AC1A5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1796-36B7-42CA-8E11-0733977E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0005-5991-41FA-B853-CFFF81DA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06DE-C2CC-4FF8-B508-9B17B8BB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C7B0D-5613-4E14-B0AD-A2D22AED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58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3BA0-6F9F-4823-B2DB-2D82E216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30F5F-760A-4D56-8389-F58937CB9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18AE-ACB4-4CF5-A7BC-F99ED069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FA2D-6B88-4E0A-91B8-2ECF216B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7DD8C-8B85-4BBA-ACF4-08172EBE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94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0C55-3D23-412F-957A-2155A230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429B-B652-4DF2-BA1E-88EA8DF59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A1C24-9B1E-4CED-A28A-3E93A1DF9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27BA2-6D68-4B0F-B2BA-E3C1019A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4EFA7-701F-4062-9223-0EBAFEDC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0B762-25D7-4EE4-9361-7E24C9CA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22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C1E5-19BE-4180-ADC9-316A248B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B7CF2-CD04-440F-BFF6-585A66AAC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90D9D-D9BA-4612-92A9-07948A496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7A1FE-72C2-4194-9707-2A04AE7B1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5A89F-6C52-422C-B501-31991FA0A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0BB65-F145-46DC-9F8F-8B68503E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00A17-BCFD-449C-B2AB-9BD2259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164EF7-8A6D-48CD-B81F-1CC1F4FF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32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0975-7507-4A67-91B0-654A86A8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A3211-B31C-4A25-96DC-F4C91129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8D2A7-1FA8-4A14-BF18-9BE7C030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8DBE-498F-4671-8238-AC583268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01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A5DD6-4FFA-410E-B433-58A0B173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CA873-3386-4278-AEE5-746A6DDC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9D7A0-EEB7-4EEF-940D-290E36AC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17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FDAB-ED66-42AC-9881-702B62CC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9F4D3-4360-445A-B8A8-E30245C4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9B3EF-B54F-4899-9D07-ED74AC200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13AFE-25B0-4BE9-B4EF-16DAB767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3DF59-B937-4EAA-B5B6-7E60B08C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F59F-5AFD-4902-8315-7086E50C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45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7C1C-DF33-451F-A37C-B2D91336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BDF54-2D9C-49A1-9592-5C2443FE5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FE703-AA4D-4A75-9147-A75192946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62880-D275-4A02-817F-68E10619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94C3C-F84A-4A45-9C79-222FE49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35B4E-67B5-4520-B594-5D77BC4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93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04A5BC-8177-47A7-9977-A307BCBB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D023-900D-4178-94A3-97AE0118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D7F2-B53F-4604-8D37-4240B7E2E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24C8D-DDD7-4A16-9C53-641EEEA36171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2B00-A8FC-4ACB-927E-D2AF58364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2C8B2-CE5F-4454-9E9F-E5E1F3BAD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1FA77-C5D9-4158-B69E-04437B42F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4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44.png"/><Relationship Id="rId26" Type="http://schemas.openxmlformats.org/officeDocument/2006/relationships/customXml" Target="../ink/ink17.xml"/><Relationship Id="rId3" Type="http://schemas.openxmlformats.org/officeDocument/2006/relationships/customXml" Target="../ink/ink1.xml"/><Relationship Id="rId21" Type="http://schemas.openxmlformats.org/officeDocument/2006/relationships/customXml" Target="../ink/ink14.xml"/><Relationship Id="rId34" Type="http://schemas.openxmlformats.org/officeDocument/2006/relationships/image" Target="../media/image47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customXml" Target="../ink/ink11.xml"/><Relationship Id="rId25" Type="http://schemas.openxmlformats.org/officeDocument/2006/relationships/image" Target="../media/image46.png"/><Relationship Id="rId33" Type="http://schemas.openxmlformats.org/officeDocument/2006/relationships/customXml" Target="../ink/ink24.xml"/><Relationship Id="rId2" Type="http://schemas.openxmlformats.org/officeDocument/2006/relationships/image" Target="../media/image39.png"/><Relationship Id="rId16" Type="http://schemas.openxmlformats.org/officeDocument/2006/relationships/customXml" Target="../ink/ink10.xml"/><Relationship Id="rId20" Type="http://schemas.openxmlformats.org/officeDocument/2006/relationships/customXml" Target="../ink/ink13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24" Type="http://schemas.openxmlformats.org/officeDocument/2006/relationships/customXml" Target="../ink/ink16.xml"/><Relationship Id="rId32" Type="http://schemas.openxmlformats.org/officeDocument/2006/relationships/customXml" Target="../ink/ink23.xml"/><Relationship Id="rId5" Type="http://schemas.openxmlformats.org/officeDocument/2006/relationships/customXml" Target="../ink/ink2.xml"/><Relationship Id="rId15" Type="http://schemas.openxmlformats.org/officeDocument/2006/relationships/image" Target="../media/image43.png"/><Relationship Id="rId23" Type="http://schemas.openxmlformats.org/officeDocument/2006/relationships/customXml" Target="../ink/ink15.xml"/><Relationship Id="rId28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customXml" Target="../ink/ink12.xml"/><Relationship Id="rId31" Type="http://schemas.openxmlformats.org/officeDocument/2006/relationships/customXml" Target="../ink/ink22.xml"/><Relationship Id="rId4" Type="http://schemas.openxmlformats.org/officeDocument/2006/relationships/image" Target="../media/image40.png"/><Relationship Id="rId9" Type="http://schemas.openxmlformats.org/officeDocument/2006/relationships/customXml" Target="../ink/ink5.xml"/><Relationship Id="rId14" Type="http://schemas.openxmlformats.org/officeDocument/2006/relationships/customXml" Target="../ink/ink9.xml"/><Relationship Id="rId22" Type="http://schemas.openxmlformats.org/officeDocument/2006/relationships/image" Target="../media/image45.png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customXml" Target="../ink/ink25.xml"/><Relationship Id="rId8" Type="http://schemas.openxmlformats.org/officeDocument/2006/relationships/customXml" Target="../ink/ink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CE73-9776-4F58-A919-FCC36CAD1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Databricks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6CB7F-4086-4C07-A5CE-D8180A41F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Blob Storage &gt; Databricks (Transformation) &gt; Azure SQL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93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1324-9383-4569-99BC-AFC2AAE7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NEW &gt; Create One Notebook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AB3E7-6C27-4104-94FA-349FEFF38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030" y="1825625"/>
            <a:ext cx="9155940" cy="4351338"/>
          </a:xfrm>
        </p:spPr>
      </p:pic>
    </p:spTree>
    <p:extLst>
      <p:ext uri="{BB962C8B-B14F-4D97-AF65-F5344CB8AC3E}">
        <p14:creationId xmlns:p14="http://schemas.microsoft.com/office/powerpoint/2010/main" val="312882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C71A-AB90-4C47-A68D-892CF246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here We have to call the Data from Blob Storage , do the transformation and then push Data to 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BA2E5-21AE-4E07-815A-2B08B1BB8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54" y="1825625"/>
            <a:ext cx="9262892" cy="4351338"/>
          </a:xfrm>
        </p:spPr>
      </p:pic>
    </p:spTree>
    <p:extLst>
      <p:ext uri="{BB962C8B-B14F-4D97-AF65-F5344CB8AC3E}">
        <p14:creationId xmlns:p14="http://schemas.microsoft.com/office/powerpoint/2010/main" val="115286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FFF4-4772-4CAD-87DB-353204E8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if we type print(“Hello World”) and Run it then,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06BF2-1E40-4444-935F-17A818D16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154484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324F-2D06-4CCF-B96D-8E5A9310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tell us to create Engine for this Notebook workspace according to environment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1E2FC-142F-42AA-831B-71681573B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74" y="1825625"/>
            <a:ext cx="9329852" cy="4351338"/>
          </a:xfrm>
        </p:spPr>
      </p:pic>
    </p:spTree>
    <p:extLst>
      <p:ext uri="{BB962C8B-B14F-4D97-AF65-F5344CB8AC3E}">
        <p14:creationId xmlns:p14="http://schemas.microsoft.com/office/powerpoint/2010/main" val="275153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97BB-FB9B-4A6C-9A75-9EB85461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we can go through ‘connect’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EAE34-FF62-4575-8E09-863D70D04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56135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99D1-ADCC-4331-BAA0-B5694ABA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resource </a:t>
            </a:r>
            <a:r>
              <a:rPr lang="en-US" dirty="0" err="1"/>
              <a:t>ie</a:t>
            </a:r>
            <a:r>
              <a:rPr lang="en-US" dirty="0"/>
              <a:t> cluster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E2FE3-09EE-4CE5-AA0C-DDF942DF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384955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4A07-7462-41DC-AC89-9B004F57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all the Information required and Create Cluster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24D0D-929C-42B8-9BDB-BBF436C88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62999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27B7-FF5B-4213-A44A-924AFABA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time Code ran Successfully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EF93F-F9FA-4C7E-A1A6-BA9FCE0BD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047" y="1825625"/>
            <a:ext cx="9135905" cy="4351338"/>
          </a:xfrm>
        </p:spPr>
      </p:pic>
    </p:spTree>
    <p:extLst>
      <p:ext uri="{BB962C8B-B14F-4D97-AF65-F5344CB8AC3E}">
        <p14:creationId xmlns:p14="http://schemas.microsoft.com/office/powerpoint/2010/main" val="176940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4DCD-CB39-470C-9F06-7EE0360E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notebook name as ‘</a:t>
            </a:r>
            <a:r>
              <a:rPr lang="en-US" dirty="0" err="1"/>
              <a:t>Bike_Data_Transformation</a:t>
            </a:r>
            <a:r>
              <a:rPr lang="en-US" dirty="0"/>
              <a:t>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21D22-A477-4717-96C3-B27EBB2CF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12" y="1825625"/>
            <a:ext cx="9242975" cy="4351338"/>
          </a:xfrm>
        </p:spPr>
      </p:pic>
    </p:spTree>
    <p:extLst>
      <p:ext uri="{BB962C8B-B14F-4D97-AF65-F5344CB8AC3E}">
        <p14:creationId xmlns:p14="http://schemas.microsoft.com/office/powerpoint/2010/main" val="7524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61D4-8D2F-4454-BCE4-A8A6D4D7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this, it is not required to run Boiler Plate Code of </a:t>
            </a:r>
            <a:r>
              <a:rPr lang="en-US" dirty="0" err="1"/>
              <a:t>Pyspark</a:t>
            </a:r>
            <a:r>
              <a:rPr lang="en-US" dirty="0"/>
              <a:t>, we can directly import Libraries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524A6-3A0F-4CF8-8DF2-F9E7DF2C8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383" y="1825625"/>
            <a:ext cx="9253233" cy="4351338"/>
          </a:xfrm>
        </p:spPr>
      </p:pic>
    </p:spTree>
    <p:extLst>
      <p:ext uri="{BB962C8B-B14F-4D97-AF65-F5344CB8AC3E}">
        <p14:creationId xmlns:p14="http://schemas.microsoft.com/office/powerpoint/2010/main" val="10735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A2F8-6CC7-4F68-BDA5-DFFE2220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We will Create Azure Databricks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80F98-9A1D-473E-859A-C64A9277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105832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C654-240A-48F0-BFB1-C90BBA44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Data from Storage to Databricks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19606-B999-405F-AC76-59311B99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Key /Account key( Most Used) (We will Use this)</a:t>
            </a:r>
          </a:p>
          <a:p>
            <a:r>
              <a:rPr lang="en-US" dirty="0"/>
              <a:t>SAS Tokens</a:t>
            </a:r>
          </a:p>
          <a:p>
            <a:r>
              <a:rPr lang="en-US" dirty="0"/>
              <a:t>Service Principal</a:t>
            </a:r>
          </a:p>
          <a:p>
            <a:r>
              <a:rPr lang="en-US" dirty="0"/>
              <a:t>Micro-</a:t>
            </a:r>
            <a:r>
              <a:rPr lang="en-US" dirty="0" err="1"/>
              <a:t>Entra</a:t>
            </a:r>
            <a:r>
              <a:rPr lang="en-US" dirty="0"/>
              <a:t> ID /Azure Active Directory (AAD)</a:t>
            </a:r>
          </a:p>
          <a:p>
            <a:r>
              <a:rPr lang="en-US" dirty="0"/>
              <a:t>Mount Method (Most Used)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982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5945-A524-4AA5-84AD-CEA6ACD4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is code for reading data but we have to give path of Blob 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E51A0-D265-478B-8C77-E58AEB7D5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081" y="1825625"/>
            <a:ext cx="9293837" cy="4351338"/>
          </a:xfrm>
        </p:spPr>
      </p:pic>
    </p:spTree>
    <p:extLst>
      <p:ext uri="{BB962C8B-B14F-4D97-AF65-F5344CB8AC3E}">
        <p14:creationId xmlns:p14="http://schemas.microsoft.com/office/powerpoint/2010/main" val="2256562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E09B-17AE-45C8-9171-038E9C4E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‘Access Keys’ its like password from where we can get Data into Databricks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BCC92C-9003-4ECC-876B-FCBF233A2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677" y="1825625"/>
            <a:ext cx="9456645" cy="4351338"/>
          </a:xfrm>
        </p:spPr>
      </p:pic>
    </p:spTree>
    <p:extLst>
      <p:ext uri="{BB962C8B-B14F-4D97-AF65-F5344CB8AC3E}">
        <p14:creationId xmlns:p14="http://schemas.microsoft.com/office/powerpoint/2010/main" val="132463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76E9-6869-45D5-9BEB-4EDCF1BB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two keys we can use which ever we want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90BD6-A6D1-410E-88D4-474ABB245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3244058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896B-A07D-4D19-941C-3E496BA6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this is Code (Remember) to load Data from Blob and after this code give comma and inverted comma paste access key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BFC4CC-FFDC-462A-B1E5-6A6D6BFAF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858" y="1825625"/>
            <a:ext cx="10344284" cy="4351338"/>
          </a:xfrm>
        </p:spPr>
      </p:pic>
    </p:spTree>
    <p:extLst>
      <p:ext uri="{BB962C8B-B14F-4D97-AF65-F5344CB8AC3E}">
        <p14:creationId xmlns:p14="http://schemas.microsoft.com/office/powerpoint/2010/main" val="237872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3575-6410-4570-8D46-5A858464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access key is paste here, just run the code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D1C821-FF53-40D7-9F81-9AC4807B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858" y="1825625"/>
            <a:ext cx="10344284" cy="4351338"/>
          </a:xfrm>
        </p:spPr>
      </p:pic>
    </p:spTree>
    <p:extLst>
      <p:ext uri="{BB962C8B-B14F-4D97-AF65-F5344CB8AC3E}">
        <p14:creationId xmlns:p14="http://schemas.microsoft.com/office/powerpoint/2010/main" val="224585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8AA7-3E76-4EB9-BD34-F19924BE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to display the data files we need to use ‘display(dbutils.fs.ls(..)’ to see files but we have to disable soft delete settings from Blob storage to access it (ls = list , fs = file system , </a:t>
            </a:r>
            <a:r>
              <a:rPr lang="en-US" dirty="0" err="1"/>
              <a:t>dbutils</a:t>
            </a:r>
            <a:r>
              <a:rPr lang="en-US" dirty="0"/>
              <a:t> = library)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426B6-0E12-4945-ABF8-1D81F29F7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259" y="1825625"/>
            <a:ext cx="9191482" cy="4351338"/>
          </a:xfrm>
        </p:spPr>
      </p:pic>
    </p:spTree>
    <p:extLst>
      <p:ext uri="{BB962C8B-B14F-4D97-AF65-F5344CB8AC3E}">
        <p14:creationId xmlns:p14="http://schemas.microsoft.com/office/powerpoint/2010/main" val="2900958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C164-EAAA-477C-8B04-217514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Pratikblobstorage</a:t>
            </a:r>
            <a:r>
              <a:rPr lang="en-US" dirty="0"/>
              <a:t> &gt; Blob soft delete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9A337-F5EB-40B9-B29E-6DEE9D22E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04" y="1825625"/>
            <a:ext cx="9288992" cy="4351338"/>
          </a:xfrm>
        </p:spPr>
      </p:pic>
    </p:spTree>
    <p:extLst>
      <p:ext uri="{BB962C8B-B14F-4D97-AF65-F5344CB8AC3E}">
        <p14:creationId xmlns:p14="http://schemas.microsoft.com/office/powerpoint/2010/main" val="86648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A130-0607-4166-86DB-E2B9798E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both options and save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3754B-119D-4FF6-A3CD-DCAF5741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69448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79DA-815E-459A-B158-78C491FF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this way we can see the files from Blob and use their path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A51B2-4E8C-4B27-87A8-0981736BF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56294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899D-FBB0-4978-A1F1-2AE44F72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14EFE-ECA6-425B-82CE-46A164098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708" y="1825625"/>
            <a:ext cx="9176584" cy="4351338"/>
          </a:xfrm>
        </p:spPr>
      </p:pic>
    </p:spTree>
    <p:extLst>
      <p:ext uri="{BB962C8B-B14F-4D97-AF65-F5344CB8AC3E}">
        <p14:creationId xmlns:p14="http://schemas.microsoft.com/office/powerpoint/2010/main" val="53063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79AF-0C9E-425D-90EA-FFC4C9BE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just use spark read command and use the path of file we want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Bike_Data</a:t>
            </a:r>
            <a:r>
              <a:rPr lang="en-US" dirty="0"/>
              <a:t> &gt; Run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6BB3F-69DD-4079-A075-1FBEBA3CC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405810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952A-9B52-48FE-9BC8-E0316ED0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has been loaded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220EE-F04C-4E1D-8337-9AF569BCE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84" y="1825625"/>
            <a:ext cx="9199432" cy="4351338"/>
          </a:xfrm>
        </p:spPr>
      </p:pic>
    </p:spTree>
    <p:extLst>
      <p:ext uri="{BB962C8B-B14F-4D97-AF65-F5344CB8AC3E}">
        <p14:creationId xmlns:p14="http://schemas.microsoft.com/office/powerpoint/2010/main" val="13288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3D20-47BD-4C7D-9BD0-DED9ECDE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add header = True and </a:t>
            </a:r>
            <a:r>
              <a:rPr lang="en-US" dirty="0" err="1"/>
              <a:t>Inferschema</a:t>
            </a:r>
            <a:r>
              <a:rPr lang="en-US" dirty="0"/>
              <a:t> = True &gt; Run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88C58-C106-40CD-A518-807BA42AA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21" y="1825625"/>
            <a:ext cx="9237558" cy="4351338"/>
          </a:xfrm>
        </p:spPr>
      </p:pic>
    </p:spTree>
    <p:extLst>
      <p:ext uri="{BB962C8B-B14F-4D97-AF65-F5344CB8AC3E}">
        <p14:creationId xmlns:p14="http://schemas.microsoft.com/office/powerpoint/2010/main" val="212451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E63A-58E8-4E3A-B842-6664A413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all columns ‘</a:t>
            </a:r>
            <a:r>
              <a:rPr lang="en-US" dirty="0" err="1"/>
              <a:t>data.columns</a:t>
            </a:r>
            <a:r>
              <a:rPr lang="en-US" dirty="0"/>
              <a:t>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F4177-4178-45A2-976F-9B9A60ED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19" y="1825625"/>
            <a:ext cx="9192561" cy="4351338"/>
          </a:xfrm>
        </p:spPr>
      </p:pic>
    </p:spTree>
    <p:extLst>
      <p:ext uri="{BB962C8B-B14F-4D97-AF65-F5344CB8AC3E}">
        <p14:creationId xmlns:p14="http://schemas.microsoft.com/office/powerpoint/2010/main" val="136137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275D-1DDE-4741-AC87-A50EEEBA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of All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7013F-0268-48C5-B283-93753B2CB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359561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3D11-A20D-47F2-899D-9D79DC27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added sales, cost and Profit Column. Lets assume our transformation is done ( Just for Practice)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37FE9-232D-4BC0-A0A3-020A26DDE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531" y="1825625"/>
            <a:ext cx="9942937" cy="4351338"/>
          </a:xfrm>
        </p:spPr>
      </p:pic>
    </p:spTree>
    <p:extLst>
      <p:ext uri="{BB962C8B-B14F-4D97-AF65-F5344CB8AC3E}">
        <p14:creationId xmlns:p14="http://schemas.microsoft.com/office/powerpoint/2010/main" val="2208657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A64B-1D2C-4B66-8684-D3B97244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have created df of required columns so will move it to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8282A-772E-496B-A907-EEEFEA427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803" y="1825625"/>
            <a:ext cx="8966393" cy="4351338"/>
          </a:xfrm>
        </p:spPr>
      </p:pic>
    </p:spTree>
    <p:extLst>
      <p:ext uri="{BB962C8B-B14F-4D97-AF65-F5344CB8AC3E}">
        <p14:creationId xmlns:p14="http://schemas.microsoft.com/office/powerpoint/2010/main" val="3193337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C2D-83EB-4A57-86E0-C58AFADE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Configuration of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C1E56-7239-4B45-A3D1-49B74243C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53" y="1825625"/>
            <a:ext cx="9409093" cy="4351338"/>
          </a:xfrm>
        </p:spPr>
      </p:pic>
    </p:spTree>
    <p:extLst>
      <p:ext uri="{BB962C8B-B14F-4D97-AF65-F5344CB8AC3E}">
        <p14:creationId xmlns:p14="http://schemas.microsoft.com/office/powerpoint/2010/main" val="147295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DEFA-A301-4033-8DBE-0EBAAEF4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server and paste in Server (Code) in Workspace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56DE99-1422-45BC-8346-4781F4B34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4100862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763B-532E-48D3-944E-9A0416D8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port is 1433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5EAD5-CF74-4AF7-89EA-0EB3BF1D6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337" y="2143919"/>
            <a:ext cx="5267325" cy="3714750"/>
          </a:xfrm>
        </p:spPr>
      </p:pic>
    </p:spTree>
    <p:extLst>
      <p:ext uri="{BB962C8B-B14F-4D97-AF65-F5344CB8AC3E}">
        <p14:creationId xmlns:p14="http://schemas.microsoft.com/office/powerpoint/2010/main" val="31893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B625-638D-42C5-BD6B-34DBDD09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+ 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31270-7622-4E2E-A79A-3C5021F91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024" y="1825625"/>
            <a:ext cx="9221951" cy="4351338"/>
          </a:xfrm>
        </p:spPr>
      </p:pic>
    </p:spTree>
    <p:extLst>
      <p:ext uri="{BB962C8B-B14F-4D97-AF65-F5344CB8AC3E}">
        <p14:creationId xmlns:p14="http://schemas.microsoft.com/office/powerpoint/2010/main" val="1803057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312E-0F33-4370-A9BD-7D7888C9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= </a:t>
            </a:r>
            <a:r>
              <a:rPr lang="en-US" dirty="0" err="1"/>
              <a:t>pratiksqldatabase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40374-D761-49E1-9210-F1788A705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54" y="1825625"/>
            <a:ext cx="6802091" cy="4351338"/>
          </a:xfrm>
        </p:spPr>
      </p:pic>
    </p:spTree>
    <p:extLst>
      <p:ext uri="{BB962C8B-B14F-4D97-AF65-F5344CB8AC3E}">
        <p14:creationId xmlns:p14="http://schemas.microsoft.com/office/powerpoint/2010/main" val="222105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F78C-8309-4D2E-8550-798428AB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properties is </a:t>
            </a:r>
            <a:r>
              <a:rPr lang="en-US" dirty="0" err="1"/>
              <a:t>sql</a:t>
            </a:r>
            <a:r>
              <a:rPr lang="en-US" dirty="0"/>
              <a:t> query editor user name and password, we have to write in Dictionary Form &gt; Run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F7675E-4457-4823-843D-EA2B3F336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2001044"/>
            <a:ext cx="6248400" cy="4000500"/>
          </a:xfrm>
        </p:spPr>
      </p:pic>
    </p:spTree>
    <p:extLst>
      <p:ext uri="{BB962C8B-B14F-4D97-AF65-F5344CB8AC3E}">
        <p14:creationId xmlns:p14="http://schemas.microsoft.com/office/powerpoint/2010/main" val="114038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2799-623E-478A-B8F3-8087021B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write </a:t>
            </a:r>
            <a:r>
              <a:rPr lang="en-US" dirty="0" err="1"/>
              <a:t>url</a:t>
            </a:r>
            <a:r>
              <a:rPr lang="en-US" dirty="0"/>
              <a:t> and ‘</a:t>
            </a:r>
            <a:r>
              <a:rPr lang="en-US" dirty="0" err="1"/>
              <a:t>jdbc</a:t>
            </a:r>
            <a:r>
              <a:rPr lang="en-US" dirty="0"/>
              <a:t>’ string that describe the connection info for connection Databricks and SQL Database in this format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74154C-F38B-4656-8905-B20A2D16F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923" y="1825625"/>
            <a:ext cx="6230154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8302A9D-1256-4BA0-B634-104C4223B068}"/>
                  </a:ext>
                </a:extLst>
              </p14:cNvPr>
              <p14:cNvContentPartPr/>
              <p14:nvPr/>
            </p14:nvContentPartPr>
            <p14:xfrm>
              <a:off x="7701432" y="4750905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8302A9D-1256-4BA0-B634-104C4223B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5792" y="471490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F3E8150-9108-4D93-8D36-5DF974F095DA}"/>
              </a:ext>
            </a:extLst>
          </p:cNvPr>
          <p:cNvGrpSpPr/>
          <p:nvPr/>
        </p:nvGrpSpPr>
        <p:grpSpPr>
          <a:xfrm>
            <a:off x="3977952" y="3166905"/>
            <a:ext cx="28800" cy="19800"/>
            <a:chOff x="3977952" y="3166905"/>
            <a:chExt cx="28800" cy="1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0E3C7F-DF2F-4AE5-9C14-4C0308863A48}"/>
                    </a:ext>
                  </a:extLst>
                </p14:cNvPr>
                <p14:cNvContentPartPr/>
                <p14:nvPr/>
              </p14:nvContentPartPr>
              <p14:xfrm>
                <a:off x="4006392" y="3166905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0E3C7F-DF2F-4AE5-9C14-4C0308863A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392" y="3158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EF3744-DF2E-4B34-A30F-E88678CC851A}"/>
                    </a:ext>
                  </a:extLst>
                </p14:cNvPr>
                <p14:cNvContentPartPr/>
                <p14:nvPr/>
              </p14:nvContentPartPr>
              <p14:xfrm>
                <a:off x="4006392" y="316690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EF3744-DF2E-4B34-A30F-E88678CC85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392" y="3158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04D567-C349-402D-B1F4-AA83C236C1EA}"/>
                    </a:ext>
                  </a:extLst>
                </p14:cNvPr>
                <p14:cNvContentPartPr/>
                <p14:nvPr/>
              </p14:nvContentPartPr>
              <p14:xfrm>
                <a:off x="4006392" y="316690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04D567-C349-402D-B1F4-AA83C236C1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392" y="3158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DDF158-3707-411F-B6E3-3F8853F79021}"/>
                    </a:ext>
                  </a:extLst>
                </p14:cNvPr>
                <p14:cNvContentPartPr/>
                <p14:nvPr/>
              </p14:nvContentPartPr>
              <p14:xfrm>
                <a:off x="4006392" y="3186345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DDF158-3707-411F-B6E3-3F8853F790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7392" y="3177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1191DE-30A0-44F3-841F-08E3C7FD8CBE}"/>
                    </a:ext>
                  </a:extLst>
                </p14:cNvPr>
                <p14:cNvContentPartPr/>
                <p14:nvPr/>
              </p14:nvContentPartPr>
              <p14:xfrm>
                <a:off x="3997032" y="3186345"/>
                <a:ext cx="972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1191DE-30A0-44F3-841F-08E3C7FD8C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8032" y="3177345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1920FD-8782-4FFD-BB7D-AC235801ADAD}"/>
                    </a:ext>
                  </a:extLst>
                </p14:cNvPr>
                <p14:cNvContentPartPr/>
                <p14:nvPr/>
              </p14:nvContentPartPr>
              <p14:xfrm>
                <a:off x="3987672" y="3186345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1920FD-8782-4FFD-BB7D-AC235801AD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8672" y="3177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07525F-07B5-42B8-865C-34FC650F5066}"/>
                    </a:ext>
                  </a:extLst>
                </p14:cNvPr>
                <p14:cNvContentPartPr/>
                <p14:nvPr/>
              </p14:nvContentPartPr>
              <p14:xfrm>
                <a:off x="3977952" y="3166905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07525F-07B5-42B8-865C-34FC650F50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1952" y="313126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2AAE84-8749-4528-96FD-86D07524B68C}"/>
              </a:ext>
            </a:extLst>
          </p:cNvPr>
          <p:cNvGrpSpPr/>
          <p:nvPr/>
        </p:nvGrpSpPr>
        <p:grpSpPr>
          <a:xfrm>
            <a:off x="3977952" y="3299385"/>
            <a:ext cx="10080" cy="37800"/>
            <a:chOff x="3977952" y="3299385"/>
            <a:chExt cx="1008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AF1548-6A02-4EFC-B61E-95323243D163}"/>
                    </a:ext>
                  </a:extLst>
                </p14:cNvPr>
                <p14:cNvContentPartPr/>
                <p14:nvPr/>
              </p14:nvContentPartPr>
              <p14:xfrm>
                <a:off x="3987672" y="3299385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AF1548-6A02-4EFC-B61E-95323243D1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8672" y="3290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CF6A21-AA17-4C5A-AA9D-DF039A60822F}"/>
                    </a:ext>
                  </a:extLst>
                </p14:cNvPr>
                <p14:cNvContentPartPr/>
                <p14:nvPr/>
              </p14:nvContentPartPr>
              <p14:xfrm>
                <a:off x="3987672" y="3299385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CF6A21-AA17-4C5A-AA9D-DF039A6082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8672" y="3290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7B7DAD-CE50-4D9A-8F49-F41661A4E998}"/>
                    </a:ext>
                  </a:extLst>
                </p14:cNvPr>
                <p14:cNvContentPartPr/>
                <p14:nvPr/>
              </p14:nvContentPartPr>
              <p14:xfrm>
                <a:off x="3987672" y="3299385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7B7DAD-CE50-4D9A-8F49-F41661A4E9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78672" y="3290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069AD1-E58E-4C96-AEFE-A6B5BF495597}"/>
                    </a:ext>
                  </a:extLst>
                </p14:cNvPr>
                <p14:cNvContentPartPr/>
                <p14:nvPr/>
              </p14:nvContentPartPr>
              <p14:xfrm>
                <a:off x="3987672" y="3318105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069AD1-E58E-4C96-AEFE-A6B5BF4955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8672" y="3309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AB5D61-7AF5-407D-8BAA-1A7583A339AC}"/>
                    </a:ext>
                  </a:extLst>
                </p14:cNvPr>
                <p14:cNvContentPartPr/>
                <p14:nvPr/>
              </p14:nvContentPartPr>
              <p14:xfrm>
                <a:off x="3987672" y="3318105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AB5D61-7AF5-407D-8BAA-1A7583A339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78672" y="3309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B03BF7-E4D4-48CD-9A4C-6DA6F92A8E9E}"/>
                    </a:ext>
                  </a:extLst>
                </p14:cNvPr>
                <p14:cNvContentPartPr/>
                <p14:nvPr/>
              </p14:nvContentPartPr>
              <p14:xfrm>
                <a:off x="3977952" y="3318105"/>
                <a:ext cx="1008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B03BF7-E4D4-48CD-9A4C-6DA6F92A8E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68952" y="3309105"/>
                  <a:ext cx="2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E9369D-71BD-4AD7-BF70-3827EFEBFF80}"/>
                    </a:ext>
                  </a:extLst>
                </p14:cNvPr>
                <p14:cNvContentPartPr/>
                <p14:nvPr/>
              </p14:nvContentPartPr>
              <p14:xfrm>
                <a:off x="3977952" y="3318105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E9369D-71BD-4AD7-BF70-3827EFEBFF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8952" y="3309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1CFC53-E48A-4844-9343-F7BD29587D23}"/>
                    </a:ext>
                  </a:extLst>
                </p14:cNvPr>
                <p14:cNvContentPartPr/>
                <p14:nvPr/>
              </p14:nvContentPartPr>
              <p14:xfrm>
                <a:off x="3987672" y="3336825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1CFC53-E48A-4844-9343-F7BD29587D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1672" y="330082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5DECFF4-DCEF-4D8B-8495-063BD841957B}"/>
              </a:ext>
            </a:extLst>
          </p:cNvPr>
          <p:cNvGrpSpPr/>
          <p:nvPr/>
        </p:nvGrpSpPr>
        <p:grpSpPr>
          <a:xfrm>
            <a:off x="8182392" y="4732185"/>
            <a:ext cx="19080" cy="19080"/>
            <a:chOff x="8182392" y="4732185"/>
            <a:chExt cx="1908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D915AF-12E7-4490-8AF5-784864EB1F85}"/>
                    </a:ext>
                  </a:extLst>
                </p14:cNvPr>
                <p14:cNvContentPartPr/>
                <p14:nvPr/>
              </p14:nvContentPartPr>
              <p14:xfrm>
                <a:off x="8191752" y="4732185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D915AF-12E7-4490-8AF5-784864EB1F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3112" y="4723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B89CEA-76D9-4EE8-B9F1-3C18A039BA3F}"/>
                    </a:ext>
                  </a:extLst>
                </p14:cNvPr>
                <p14:cNvContentPartPr/>
                <p14:nvPr/>
              </p14:nvContentPartPr>
              <p14:xfrm>
                <a:off x="8191752" y="4732185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B89CEA-76D9-4EE8-B9F1-3C18A039BA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83112" y="4723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536605-A140-49D0-AAFD-9F9D7B293731}"/>
                    </a:ext>
                  </a:extLst>
                </p14:cNvPr>
                <p14:cNvContentPartPr/>
                <p14:nvPr/>
              </p14:nvContentPartPr>
              <p14:xfrm>
                <a:off x="8201112" y="4750905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536605-A140-49D0-AAFD-9F9D7B2937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92472" y="4741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1606E4E-F8E1-494D-A6EF-78348EF8DC8C}"/>
                    </a:ext>
                  </a:extLst>
                </p14:cNvPr>
                <p14:cNvContentPartPr/>
                <p14:nvPr/>
              </p14:nvContentPartPr>
              <p14:xfrm>
                <a:off x="8201112" y="4750905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1606E4E-F8E1-494D-A6EF-78348EF8DC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92472" y="4741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BE3488-32E6-469B-B0BF-837970E38337}"/>
                    </a:ext>
                  </a:extLst>
                </p14:cNvPr>
                <p14:cNvContentPartPr/>
                <p14:nvPr/>
              </p14:nvContentPartPr>
              <p14:xfrm>
                <a:off x="8182392" y="4741545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BE3488-32E6-469B-B0BF-837970E383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73752" y="4732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7F1D1B-84D5-4807-940F-14CD4DCFA0EF}"/>
                    </a:ext>
                  </a:extLst>
                </p14:cNvPr>
                <p14:cNvContentPartPr/>
                <p14:nvPr/>
              </p14:nvContentPartPr>
              <p14:xfrm>
                <a:off x="8182392" y="4741545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7F1D1B-84D5-4807-940F-14CD4DCFA0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3752" y="47325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5A99D0-E56F-4933-93E7-0DA83F33DAF8}"/>
                    </a:ext>
                  </a:extLst>
                </p14:cNvPr>
                <p14:cNvContentPartPr/>
                <p14:nvPr/>
              </p14:nvContentPartPr>
              <p14:xfrm>
                <a:off x="8201112" y="4750905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5A99D0-E56F-4933-93E7-0DA83F33DA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65472" y="47149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36DB688-9CD4-4B88-8AC6-900C3A5BF632}"/>
                  </a:ext>
                </a:extLst>
              </p14:cNvPr>
              <p14:cNvContentPartPr/>
              <p14:nvPr/>
            </p14:nvContentPartPr>
            <p14:xfrm>
              <a:off x="3959232" y="3007065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36DB688-9CD4-4B88-8AC6-900C3A5BF6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23232" y="29714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6C79BDF-6F62-4FD8-8A93-734CB87045DA}"/>
                  </a:ext>
                </a:extLst>
              </p14:cNvPr>
              <p14:cNvContentPartPr/>
              <p14:nvPr/>
            </p14:nvContentPartPr>
            <p14:xfrm>
              <a:off x="7277352" y="4732185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6C79BDF-6F62-4FD8-8A93-734CB87045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41712" y="469618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21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1976-2688-4D04-8146-F0792747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if we type print (</a:t>
            </a:r>
            <a:r>
              <a:rPr lang="en-US" dirty="0" err="1"/>
              <a:t>url</a:t>
            </a:r>
            <a:r>
              <a:rPr lang="en-US" dirty="0"/>
              <a:t>), it will show the connection location</a:t>
            </a:r>
            <a:br>
              <a:rPr lang="en-US" dirty="0"/>
            </a:br>
            <a:r>
              <a:rPr lang="en-US" dirty="0"/>
              <a:t>[just replaced properties with ‘</a:t>
            </a:r>
            <a:r>
              <a:rPr lang="en-US" dirty="0" err="1"/>
              <a:t>db_properties</a:t>
            </a:r>
            <a:r>
              <a:rPr lang="en-US" dirty="0"/>
              <a:t>’]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B3E9DC1-E0A4-47F0-B5C5-9856F7237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362" y="2239169"/>
            <a:ext cx="6391275" cy="3524250"/>
          </a:xfrm>
        </p:spPr>
      </p:pic>
    </p:spTree>
    <p:extLst>
      <p:ext uri="{BB962C8B-B14F-4D97-AF65-F5344CB8AC3E}">
        <p14:creationId xmlns:p14="http://schemas.microsoft.com/office/powerpoint/2010/main" val="54505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BDE9-7454-4BA8-BF1D-CC310DCF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data to SQL server(Code)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38FFB-163F-41BC-8A04-A0A9DD296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387" y="2020094"/>
            <a:ext cx="8277225" cy="3962400"/>
          </a:xfrm>
        </p:spPr>
      </p:pic>
    </p:spTree>
    <p:extLst>
      <p:ext uri="{BB962C8B-B14F-4D97-AF65-F5344CB8AC3E}">
        <p14:creationId xmlns:p14="http://schemas.microsoft.com/office/powerpoint/2010/main" val="1196384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EA60-3C67-4C3C-B4DB-E67E8BA9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this we have to run library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74408A-D6AD-4034-9D29-C009C94E6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220119"/>
            <a:ext cx="8877300" cy="3562350"/>
          </a:xfrm>
        </p:spPr>
      </p:pic>
    </p:spTree>
    <p:extLst>
      <p:ext uri="{BB962C8B-B14F-4D97-AF65-F5344CB8AC3E}">
        <p14:creationId xmlns:p14="http://schemas.microsoft.com/office/powerpoint/2010/main" val="4201556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5407-44BD-41E3-95D6-57E9A9F8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Imported all library lets try again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E5078-3B78-42D4-9191-B3F23207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346" y="1825625"/>
            <a:ext cx="8241307" cy="4351338"/>
          </a:xfrm>
        </p:spPr>
      </p:pic>
    </p:spTree>
    <p:extLst>
      <p:ext uri="{BB962C8B-B14F-4D97-AF65-F5344CB8AC3E}">
        <p14:creationId xmlns:p14="http://schemas.microsoft.com/office/powerpoint/2010/main" val="4079255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43CD-2E76-43E4-8E7E-5D3BB0BC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lets check into SQL Server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EF67D-36D7-4A87-9BE0-FEA70BE35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527" y="1825625"/>
            <a:ext cx="8274945" cy="4351338"/>
          </a:xfrm>
        </p:spPr>
      </p:pic>
    </p:spTree>
    <p:extLst>
      <p:ext uri="{BB962C8B-B14F-4D97-AF65-F5344CB8AC3E}">
        <p14:creationId xmlns:p14="http://schemas.microsoft.com/office/powerpoint/2010/main" val="1065440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6D77-7FA2-4B6D-9CAA-F7E4B699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Data is Write in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61C44-69FC-448C-A95F-2ABD85D7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8135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7648-DD33-4583-88AE-04899454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WorkSpace</a:t>
            </a:r>
            <a:r>
              <a:rPr lang="en-US" dirty="0"/>
              <a:t> in Databricks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BFEDF-4293-4ABE-BD88-03AC85ECE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370699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BD7-28F9-41C8-83C7-D1C2319D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Space of Databricks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82AC2-CCDA-4E9A-925C-DEF53DA9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248802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B83E-65DE-4DBA-9680-9AFD9955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Container in Azure Blob 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B9D516-0D6E-440B-AC6D-F746DAE0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1668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D0F2-AE14-4461-90A7-14C0A190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Uplaod</a:t>
            </a:r>
            <a:r>
              <a:rPr lang="en-US" dirty="0"/>
              <a:t> the Raw Data which we want to Transform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66152-A7E8-4DE6-B7F6-8B80CF9B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030" y="1825625"/>
            <a:ext cx="9155940" cy="4351338"/>
          </a:xfrm>
        </p:spPr>
      </p:pic>
    </p:spTree>
    <p:extLst>
      <p:ext uri="{BB962C8B-B14F-4D97-AF65-F5344CB8AC3E}">
        <p14:creationId xmlns:p14="http://schemas.microsoft.com/office/powerpoint/2010/main" val="240129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76C9-BD7C-44A0-8295-CD9311A9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Create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0BB75-AA7F-4CD1-909C-156F153AA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77128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573</Words>
  <Application>Microsoft Office PowerPoint</Application>
  <PresentationFormat>Widescreen</PresentationFormat>
  <Paragraphs>54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Databricks </vt:lpstr>
      <vt:lpstr>First We will Create Azure Databricks </vt:lpstr>
      <vt:lpstr>Create</vt:lpstr>
      <vt:lpstr>Review + Create</vt:lpstr>
      <vt:lpstr>Launch WorkSpace in Databricks</vt:lpstr>
      <vt:lpstr>Work Space of Databricks</vt:lpstr>
      <vt:lpstr>Create Container in Azure Blob Storage</vt:lpstr>
      <vt:lpstr>Uplaod the Raw Data which we want to Transform</vt:lpstr>
      <vt:lpstr>Also Create SQL Database</vt:lpstr>
      <vt:lpstr>Now Go to NEW &gt; Create One Notebook</vt:lpstr>
      <vt:lpstr>Now here We have to call the Data from Blob Storage , do the transformation and then push Data to Azure SQL Database</vt:lpstr>
      <vt:lpstr>Now if we type print(“Hello World”) and Run it then,</vt:lpstr>
      <vt:lpstr>It will tell us to create Engine for this Notebook workspace according to environment</vt:lpstr>
      <vt:lpstr>Also we can go through ‘connect’ </vt:lpstr>
      <vt:lpstr>Create new resource ie cluster</vt:lpstr>
      <vt:lpstr>Adjust all the Information required and Create Cluster</vt:lpstr>
      <vt:lpstr>Now this time Code ran Successfully</vt:lpstr>
      <vt:lpstr>Give notebook name as ‘Bike_Data_Transformation’</vt:lpstr>
      <vt:lpstr>In this, it is not required to run Boiler Plate Code of Pyspark, we can directly import Libraries</vt:lpstr>
      <vt:lpstr>How to get Data from Storage to Databricks</vt:lpstr>
      <vt:lpstr>Now this is code for reading data but we have to give path of Blob Storage</vt:lpstr>
      <vt:lpstr>Now go to ‘Access Keys’ its like password from where we can get Data into Databricks</vt:lpstr>
      <vt:lpstr>Here are two keys we can use which ever we want</vt:lpstr>
      <vt:lpstr>Now this is Code (Remember) to load Data from Blob and after this code give comma and inverted comma paste access key</vt:lpstr>
      <vt:lpstr>Now access key is paste here, just run the code</vt:lpstr>
      <vt:lpstr>Now to display the data files we need to use ‘display(dbutils.fs.ls(..)’ to see files but we have to disable soft delete settings from Blob storage to access it (ls = list , fs = file system , dbutils = library)</vt:lpstr>
      <vt:lpstr>Pratikblobstorage &gt; Blob soft delete </vt:lpstr>
      <vt:lpstr>Disable both options and save</vt:lpstr>
      <vt:lpstr>Now in this way we can see the files from Blob and use their path</vt:lpstr>
      <vt:lpstr>Now just use spark read command and use the path of file we want ie Bike_Data &gt; Run</vt:lpstr>
      <vt:lpstr>Data has been loaded</vt:lpstr>
      <vt:lpstr>Just add header = True and Inferschema = True &gt; Run</vt:lpstr>
      <vt:lpstr>Lets see all columns ‘data.columns’</vt:lpstr>
      <vt:lpstr>Data Types of All columns</vt:lpstr>
      <vt:lpstr>We have added sales, cost and Profit Column. Lets assume our transformation is done ( Just for Practice)</vt:lpstr>
      <vt:lpstr>Now we have created df of required columns so will move it to SQL Database</vt:lpstr>
      <vt:lpstr>Database Configuration of SQL Database</vt:lpstr>
      <vt:lpstr>Copy server and paste in Server (Code) in Workspace</vt:lpstr>
      <vt:lpstr>Default port is 1433</vt:lpstr>
      <vt:lpstr>Database = pratiksqldatabase</vt:lpstr>
      <vt:lpstr>Now properties is sql query editor user name and password, we have to write in Dictionary Form &gt; Run</vt:lpstr>
      <vt:lpstr>Now write url and ‘jdbc’ string that describe the connection info for connection Databricks and SQL Database in this format</vt:lpstr>
      <vt:lpstr>Now if we type print (url), it will show the connection location [just replaced properties with ‘db_properties’]</vt:lpstr>
      <vt:lpstr>Write data to SQL server(Code)</vt:lpstr>
      <vt:lpstr>For this we have to run library</vt:lpstr>
      <vt:lpstr>Imported all library lets try again</vt:lpstr>
      <vt:lpstr>Success lets check into SQL Server</vt:lpstr>
      <vt:lpstr>Finally Data is Write in SQL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Databricks </dc:title>
  <dc:creator>Mr Pratik</dc:creator>
  <cp:lastModifiedBy>Mr Pratik</cp:lastModifiedBy>
  <cp:revision>1</cp:revision>
  <dcterms:created xsi:type="dcterms:W3CDTF">2024-10-08T14:37:01Z</dcterms:created>
  <dcterms:modified xsi:type="dcterms:W3CDTF">2024-10-08T18:13:21Z</dcterms:modified>
</cp:coreProperties>
</file>